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0" r:id="rId7"/>
    <p:sldId id="267" r:id="rId8"/>
    <p:sldId id="269" r:id="rId9"/>
    <p:sldId id="268" r:id="rId10"/>
    <p:sldId id="274" r:id="rId11"/>
    <p:sldId id="260" r:id="rId12"/>
    <p:sldId id="261" r:id="rId13"/>
    <p:sldId id="263" r:id="rId14"/>
    <p:sldId id="264" r:id="rId15"/>
    <p:sldId id="265" r:id="rId16"/>
    <p:sldId id="275" r:id="rId17"/>
    <p:sldId id="27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os Todorovic" initials="MT" lastIdx="1" clrIdx="0">
    <p:extLst>
      <p:ext uri="{19B8F6BF-5375-455C-9EA6-DF929625EA0E}">
        <p15:presenceInfo xmlns:p15="http://schemas.microsoft.com/office/powerpoint/2012/main" userId="eb07f6685ee8f1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00"/>
    <a:srgbClr val="006666"/>
    <a:srgbClr val="008080"/>
    <a:srgbClr val="009999"/>
    <a:srgbClr val="339966"/>
    <a:srgbClr val="779B7A"/>
    <a:srgbClr val="00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62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1B43-A095-49CC-9FDC-FD7A6574C1B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FAC9-6400-4906-8AE0-21A6B69FB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1B43-A095-49CC-9FDC-FD7A6574C1B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FAC9-6400-4906-8AE0-21A6B69FB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1B43-A095-49CC-9FDC-FD7A6574C1B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FAC9-6400-4906-8AE0-21A6B69FB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1B43-A095-49CC-9FDC-FD7A6574C1B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FAC9-6400-4906-8AE0-21A6B69FB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1B43-A095-49CC-9FDC-FD7A6574C1B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FAC9-6400-4906-8AE0-21A6B69FB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1B43-A095-49CC-9FDC-FD7A6574C1B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FAC9-6400-4906-8AE0-21A6B69FB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1B43-A095-49CC-9FDC-FD7A6574C1B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FAC9-6400-4906-8AE0-21A6B69FB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1B43-A095-49CC-9FDC-FD7A6574C1B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FAC9-6400-4906-8AE0-21A6B69FB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1B43-A095-49CC-9FDC-FD7A6574C1B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FAC9-6400-4906-8AE0-21A6B69FB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1B43-A095-49CC-9FDC-FD7A6574C1B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FAC9-6400-4906-8AE0-21A6B69FB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1B43-A095-49CC-9FDC-FD7A6574C1B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FAC9-6400-4906-8AE0-21A6B69FB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B1B43-A095-49CC-9FDC-FD7A6574C1B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FAC9-6400-4906-8AE0-21A6B69FB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07" y="2214554"/>
            <a:ext cx="7858183" cy="4000529"/>
          </a:xfrm>
        </p:spPr>
        <p:txBody>
          <a:bodyPr>
            <a:normAutofit fontScale="70000" lnSpcReduction="20000"/>
          </a:bodyPr>
          <a:lstStyle/>
          <a:p>
            <a:endParaRPr lang="sr-Latn-RS" sz="4800" dirty="0">
              <a:solidFill>
                <a:schemeClr val="bg1"/>
              </a:solidFill>
            </a:endParaRPr>
          </a:p>
          <a:p>
            <a:r>
              <a:rPr lang="sr-Cyrl-RS" sz="4800" dirty="0">
                <a:solidFill>
                  <a:srgbClr val="002060"/>
                </a:solidFill>
              </a:rPr>
              <a:t>Војислава Илића 88, Београд</a:t>
            </a:r>
          </a:p>
          <a:p>
            <a:r>
              <a:rPr lang="en-US" sz="3500" dirty="0">
                <a:solidFill>
                  <a:srgbClr val="002060"/>
                </a:solidFill>
              </a:rPr>
              <a:t>  </a:t>
            </a:r>
            <a:endParaRPr lang="sr-Latn-RS" sz="3500" dirty="0">
              <a:solidFill>
                <a:srgbClr val="002060"/>
              </a:solidFill>
            </a:endParaRPr>
          </a:p>
          <a:p>
            <a:r>
              <a:rPr lang="sr-Latn-ME" sz="3500" dirty="0">
                <a:solidFill>
                  <a:srgbClr val="002060"/>
                </a:solidFill>
              </a:rPr>
              <a:t>    direktor</a:t>
            </a:r>
            <a:r>
              <a:rPr lang="en-US" sz="3500" dirty="0">
                <a:solidFill>
                  <a:srgbClr val="002060"/>
                </a:solidFill>
              </a:rPr>
              <a:t>@skolazadizajnkoze.edu.rs</a:t>
            </a:r>
            <a:endParaRPr lang="sr-Cyrl-RS" sz="3500" dirty="0">
              <a:solidFill>
                <a:srgbClr val="002060"/>
              </a:solidFill>
            </a:endParaRPr>
          </a:p>
          <a:p>
            <a:r>
              <a:rPr lang="en-US" sz="3500" dirty="0">
                <a:solidFill>
                  <a:srgbClr val="002060"/>
                </a:solidFill>
              </a:rPr>
              <a:t>011/ 2632-183</a:t>
            </a:r>
            <a:endParaRPr lang="sr-Cyrl-RS" sz="3500" dirty="0">
              <a:solidFill>
                <a:srgbClr val="002060"/>
              </a:solidFill>
            </a:endParaRPr>
          </a:p>
          <a:p>
            <a:r>
              <a:rPr lang="en-US" sz="3500" dirty="0">
                <a:solidFill>
                  <a:srgbClr val="002060"/>
                </a:solidFill>
              </a:rPr>
              <a:t>011/ 2631-943</a:t>
            </a:r>
            <a:endParaRPr lang="sr-Cyrl-RS" sz="3500" dirty="0">
              <a:solidFill>
                <a:srgbClr val="002060"/>
              </a:solidFill>
            </a:endParaRPr>
          </a:p>
          <a:p>
            <a:r>
              <a:rPr lang="en-US" sz="3500" dirty="0">
                <a:solidFill>
                  <a:srgbClr val="002060"/>
                </a:solidFill>
              </a:rPr>
              <a:t>http://www.skolazadizajnkoze.edu.rs</a:t>
            </a:r>
            <a:endParaRPr lang="sr-Cyrl-RS" sz="3500" b="1" dirty="0">
              <a:solidFill>
                <a:srgbClr val="002060"/>
              </a:solidFill>
            </a:endParaRPr>
          </a:p>
          <a:p>
            <a:endParaRPr lang="sr-Latn-RS" sz="4800" b="1" dirty="0">
              <a:solidFill>
                <a:schemeClr val="bg1"/>
              </a:solidFill>
            </a:endParaRPr>
          </a:p>
          <a:p>
            <a:r>
              <a:rPr lang="sr-Cyrl-RS" sz="4800" b="1" dirty="0">
                <a:solidFill>
                  <a:srgbClr val="002060"/>
                </a:solidFill>
              </a:rPr>
              <a:t>Добро дошли!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3" descr="C:\Users\Andrejic\Desktop\Za online\Слике за презентацију\envelope-closed-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714752"/>
            <a:ext cx="214314" cy="21431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</p:pic>
      <p:pic>
        <p:nvPicPr>
          <p:cNvPr id="2050" name="Picture 2" descr="C:\Users\Andrejic\Desktop\Za online\Слике за презентацију\phone-17-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00504"/>
            <a:ext cx="285752" cy="28575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052" name="Picture 4" descr="E:\Users\Andrejic\Downloads\kindpng_22948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786322"/>
            <a:ext cx="285752" cy="28575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DCFC1C-97C2-475B-8B56-3F3C7B1357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037"/>
            <a:ext cx="7244862" cy="22508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4329"/>
            <a:ext cx="3600400" cy="2390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76" y="267142"/>
            <a:ext cx="3596164" cy="238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46" y="2938982"/>
            <a:ext cx="2381515" cy="3583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45120"/>
            <a:ext cx="2368106" cy="3563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38982"/>
            <a:ext cx="2376264" cy="35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8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28992" cy="1008112"/>
          </a:xfrm>
        </p:spPr>
        <p:txBody>
          <a:bodyPr>
            <a:normAutofit fontScale="90000"/>
          </a:bodyPr>
          <a:lstStyle/>
          <a:p>
            <a:br>
              <a:rPr lang="sr-Cyrl-CS" b="1" i="1" dirty="0">
                <a:solidFill>
                  <a:schemeClr val="bg1"/>
                </a:solidFill>
              </a:rPr>
            </a:br>
            <a:r>
              <a:rPr lang="sr-Cyrl-CS" b="1" i="1" dirty="0">
                <a:solidFill>
                  <a:schemeClr val="bg1"/>
                </a:solidFill>
              </a:rPr>
              <a:t>Обућар, галантериста, конфекционар коже и крзна</a:t>
            </a:r>
            <a:br>
              <a:rPr lang="sr-Cyrl-CS" b="1" i="1" dirty="0">
                <a:solidFill>
                  <a:schemeClr val="bg1"/>
                </a:solidFill>
              </a:rPr>
            </a:br>
            <a:r>
              <a:rPr lang="sr-Cyrl-CS" sz="2700" b="1" i="1" dirty="0">
                <a:solidFill>
                  <a:schemeClr val="bg1"/>
                </a:solidFill>
              </a:rPr>
              <a:t>трогодишња занимања</a:t>
            </a:r>
            <a:br>
              <a:rPr lang="sr-Cyrl-CS" b="1" i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79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2600" dirty="0">
                <a:solidFill>
                  <a:schemeClr val="bg1"/>
                </a:solidFill>
              </a:rPr>
              <a:t>Ако тражите начин да постанете сами свој послодавац и научите самостално да израђујете одећу, обућу, ташне, каишеве, новчанике и друге предмете од коже, онда је ово право занимање за вас.</a:t>
            </a:r>
          </a:p>
          <a:p>
            <a:pPr algn="just"/>
            <a:r>
              <a:rPr lang="sr-Cyrl-RS" sz="2600" dirty="0">
                <a:solidFill>
                  <a:schemeClr val="bg1"/>
                </a:solidFill>
              </a:rPr>
              <a:t>На часовима практичне наставе, у школским кабинетима, као и у фирмама у оквиру блок наставе из стручних предмета, научићете тајне великих мајстора, како бисте у будућности и сами постали професионалци свог заната.</a:t>
            </a:r>
          </a:p>
          <a:p>
            <a:pPr algn="just"/>
            <a:r>
              <a:rPr lang="sr-Cyrl-RS" sz="2600" dirty="0">
                <a:solidFill>
                  <a:schemeClr val="bg1"/>
                </a:solidFill>
              </a:rPr>
              <a:t>Школовањем за ове профиле пружићете себи прилику да постанете „сам свој газда“.</a:t>
            </a:r>
          </a:p>
          <a:p>
            <a:pPr marL="0" indent="0" algn="just">
              <a:buNone/>
            </a:pPr>
            <a:endParaRPr lang="sr-Cyrl-RS" sz="2600" dirty="0">
              <a:solidFill>
                <a:schemeClr val="bg1"/>
              </a:solidFill>
            </a:endParaRP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Te</a:t>
            </a:r>
            <a:r>
              <a:rPr lang="sr-Cyrl-CS" b="1" i="1" dirty="0">
                <a:solidFill>
                  <a:schemeClr val="bg1"/>
                </a:solidFill>
              </a:rPr>
              <a:t>хничар за заштиту животне средине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0343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RS" sz="2600" dirty="0">
                <a:solidFill>
                  <a:schemeClr val="bg1"/>
                </a:solidFill>
              </a:rPr>
              <a:t>Ово</a:t>
            </a:r>
            <a:r>
              <a:rPr lang="ru-RU" sz="2600" dirty="0">
                <a:solidFill>
                  <a:schemeClr val="bg1"/>
                </a:solidFill>
              </a:rPr>
              <a:t> занимање је постало незаобилазно у савременом друштву.  </a:t>
            </a:r>
          </a:p>
          <a:p>
            <a:pPr algn="just"/>
            <a:r>
              <a:rPr lang="ru-RU" sz="2600" dirty="0">
                <a:solidFill>
                  <a:schemeClr val="bg1"/>
                </a:solidFill>
              </a:rPr>
              <a:t>Задатак  техничара ове струке је  да се стара о примени прописа из подручја екологије, да сакупља, сређује и анализира податке о степену загађења животне средине и прослеђује их надлежним установама.</a:t>
            </a:r>
          </a:p>
          <a:p>
            <a:pPr algn="just"/>
            <a:r>
              <a:rPr lang="ru-RU" sz="2600" dirty="0">
                <a:solidFill>
                  <a:schemeClr val="bg1"/>
                </a:solidFill>
              </a:rPr>
              <a:t>Посао техничара за заштиту животне средине је веома разнолик и динамичан, може радити на терену, али и у лабораторијама.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Велики део наставе одвија се у школској хемијској лабораторији,  али и у различитим установама у виду наставе у блоку.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Te</a:t>
            </a:r>
            <a:r>
              <a:rPr lang="sr-Cyrl-CS" b="1" i="1" dirty="0">
                <a:solidFill>
                  <a:schemeClr val="bg1"/>
                </a:solidFill>
              </a:rPr>
              <a:t>хничар за заштиту животне средине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Након четири године школовања, техничар за заштиту животне средине може да се запосли у некој од бројних служби које се баве пословима из подручја заштите животне средине, или да наставе школовање на неком од факултета (Технолошко-металуршки факултет, Факултет за физичку хемију, Хемијски факултет, итд.)</a:t>
            </a: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ndrejic\Desktop\лаб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715304" cy="4786346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34" y="5572148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200" dirty="0">
                <a:solidFill>
                  <a:schemeClr val="bg1"/>
                </a:solidFill>
              </a:rPr>
              <a:t>Еколози у лабораторији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572148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600" dirty="0">
                <a:solidFill>
                  <a:schemeClr val="bg1"/>
                </a:solidFill>
              </a:rPr>
              <a:t>Настава у блоку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ndrejic\Desktop\Za online\Za prezentaci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86" y="714356"/>
            <a:ext cx="7739066" cy="4725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b="1" i="1" dirty="0">
                <a:solidFill>
                  <a:schemeClr val="bg1"/>
                </a:solidFill>
              </a:rPr>
              <a:t>Конкурс за упис у средњу школу 202</a:t>
            </a:r>
            <a:r>
              <a:rPr lang="en-GB" b="1" i="1" dirty="0">
                <a:solidFill>
                  <a:schemeClr val="bg1"/>
                </a:solidFill>
              </a:rPr>
              <a:t>5</a:t>
            </a:r>
            <a:r>
              <a:rPr lang="sr-Cyrl-RS" b="1" i="1" dirty="0">
                <a:solidFill>
                  <a:schemeClr val="bg1"/>
                </a:solidFill>
              </a:rPr>
              <a:t>/202</a:t>
            </a:r>
            <a:r>
              <a:rPr lang="en-GB" b="1" i="1" dirty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r="1012"/>
          <a:stretch/>
        </p:blipFill>
        <p:spPr>
          <a:xfrm>
            <a:off x="0" y="2420888"/>
            <a:ext cx="9159227" cy="213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07" y="2214554"/>
            <a:ext cx="7858183" cy="4000529"/>
          </a:xfrm>
        </p:spPr>
        <p:txBody>
          <a:bodyPr>
            <a:normAutofit fontScale="92500" lnSpcReduction="20000"/>
          </a:bodyPr>
          <a:lstStyle/>
          <a:p>
            <a:endParaRPr lang="sr-Latn-RS" sz="4800" dirty="0">
              <a:solidFill>
                <a:schemeClr val="bg1"/>
              </a:solidFill>
            </a:endParaRPr>
          </a:p>
          <a:p>
            <a:r>
              <a:rPr lang="sr-Cyrl-RS" sz="4800" dirty="0">
                <a:solidFill>
                  <a:srgbClr val="002060"/>
                </a:solidFill>
              </a:rPr>
              <a:t>Војислава Илића 88, Београд</a:t>
            </a:r>
          </a:p>
          <a:p>
            <a:r>
              <a:rPr lang="en-US" sz="3500" dirty="0">
                <a:solidFill>
                  <a:srgbClr val="002060"/>
                </a:solidFill>
              </a:rPr>
              <a:t>  </a:t>
            </a:r>
            <a:endParaRPr lang="sr-Latn-RS" sz="3500" dirty="0">
              <a:solidFill>
                <a:srgbClr val="002060"/>
              </a:solidFill>
            </a:endParaRPr>
          </a:p>
          <a:p>
            <a:r>
              <a:rPr lang="sr-Latn-ME" sz="3500" dirty="0">
                <a:solidFill>
                  <a:srgbClr val="002060"/>
                </a:solidFill>
              </a:rPr>
              <a:t>   direktor</a:t>
            </a:r>
            <a:r>
              <a:rPr lang="en-US" sz="3500" dirty="0">
                <a:solidFill>
                  <a:srgbClr val="002060"/>
                </a:solidFill>
              </a:rPr>
              <a:t>@skolazadizajnkoze.edu.rs</a:t>
            </a:r>
            <a:endParaRPr lang="sr-Cyrl-RS" sz="3500" dirty="0">
              <a:solidFill>
                <a:srgbClr val="002060"/>
              </a:solidFill>
            </a:endParaRPr>
          </a:p>
          <a:p>
            <a:r>
              <a:rPr lang="en-US" sz="3500" dirty="0">
                <a:solidFill>
                  <a:srgbClr val="002060"/>
                </a:solidFill>
              </a:rPr>
              <a:t>011/ 2632-183</a:t>
            </a:r>
            <a:endParaRPr lang="sr-Cyrl-RS" sz="3500" dirty="0">
              <a:solidFill>
                <a:srgbClr val="002060"/>
              </a:solidFill>
            </a:endParaRPr>
          </a:p>
          <a:p>
            <a:r>
              <a:rPr lang="en-US" sz="3500" dirty="0">
                <a:solidFill>
                  <a:srgbClr val="002060"/>
                </a:solidFill>
              </a:rPr>
              <a:t>011/ 2631-943</a:t>
            </a:r>
            <a:endParaRPr lang="sr-Cyrl-RS" sz="3500" dirty="0">
              <a:solidFill>
                <a:srgbClr val="002060"/>
              </a:solidFill>
            </a:endParaRPr>
          </a:p>
          <a:p>
            <a:r>
              <a:rPr lang="en-US" sz="3500" dirty="0">
                <a:solidFill>
                  <a:srgbClr val="002060"/>
                </a:solidFill>
              </a:rPr>
              <a:t>http://www.skolazadizajnkoze.edu.rs</a:t>
            </a:r>
            <a:endParaRPr lang="sr-Cyrl-RS" sz="3500" b="1" dirty="0">
              <a:solidFill>
                <a:srgbClr val="002060"/>
              </a:solidFill>
            </a:endParaRPr>
          </a:p>
          <a:p>
            <a:endParaRPr lang="sr-Latn-RS" sz="48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Andrejic\Desktop\Za online\Слике за презентацију\envelope-closed-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114800"/>
            <a:ext cx="214314" cy="21431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</p:pic>
      <p:pic>
        <p:nvPicPr>
          <p:cNvPr id="2050" name="Picture 2" descr="C:\Users\Andrejic\Desktop\Za online\Слике за презентацију\phone-17-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572000"/>
            <a:ext cx="285752" cy="28575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052" name="Picture 4" descr="E:\Users\Andrejic\Downloads\kindpng_22948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562600"/>
            <a:ext cx="285752" cy="28575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B582C-AD06-4413-AB62-90E7638E19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7" y="228600"/>
            <a:ext cx="7244862" cy="22508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sr-Cyrl-RS" b="1" i="1" dirty="0">
                <a:solidFill>
                  <a:srgbClr val="002060"/>
                </a:solidFill>
              </a:rPr>
              <a:t>Добродошли у нашу школу!</a:t>
            </a:r>
            <a:endParaRPr lang="sr-Latn-R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bg1"/>
                </a:solidFill>
              </a:rPr>
              <a:t>Техничка школа за дизајн коже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Autofit/>
          </a:bodyPr>
          <a:lstStyle/>
          <a:p>
            <a:r>
              <a:rPr lang="sr-Latn-RS" sz="2600" b="1" dirty="0">
                <a:solidFill>
                  <a:schemeClr val="bg1"/>
                </a:solidFill>
              </a:rPr>
              <a:t> </a:t>
            </a:r>
            <a:r>
              <a:rPr lang="sr-Cyrl-RS" sz="2600" dirty="0">
                <a:solidFill>
                  <a:schemeClr val="bg1"/>
                </a:solidFill>
              </a:rPr>
              <a:t>Ш</a:t>
            </a:r>
            <a:r>
              <a:rPr lang="sr-Latn-RS" sz="2600" dirty="0">
                <a:solidFill>
                  <a:schemeClr val="bg1"/>
                </a:solidFill>
              </a:rPr>
              <a:t>кола са дугом традицијом</a:t>
            </a:r>
            <a:r>
              <a:rPr lang="sr-Cyrl-RS" sz="2600" dirty="0">
                <a:solidFill>
                  <a:schemeClr val="bg1"/>
                </a:solidFill>
              </a:rPr>
              <a:t> која је од 1961. године </a:t>
            </a:r>
            <a:r>
              <a:rPr lang="ru-RU" sz="2600" dirty="0">
                <a:solidFill>
                  <a:schemeClr val="bg1"/>
                </a:solidFill>
              </a:rPr>
              <a:t>била верификована за школовање обућара, ташнера, крзнара и других занатлија кожарске струке.</a:t>
            </a:r>
          </a:p>
          <a:p>
            <a:r>
              <a:rPr lang="sr-Cyrl-RS" sz="2600" dirty="0">
                <a:solidFill>
                  <a:schemeClr val="bg1"/>
                </a:solidFill>
              </a:rPr>
              <a:t>Од 2012. године, школа је проширила поље своје делатности и у свој програм увела и нови перспективни смер из подручја хемије, неметала и графичарства – Техничар за заштиту животне средине. </a:t>
            </a:r>
            <a:r>
              <a:rPr lang="sr-Cyrl-CS" sz="2600" b="1" dirty="0">
                <a:solidFill>
                  <a:schemeClr val="bg1"/>
                </a:solidFill>
              </a:rPr>
              <a:t> </a:t>
            </a:r>
            <a:endParaRPr lang="sr-Cyrl-RS" sz="2600" dirty="0">
              <a:solidFill>
                <a:schemeClr val="bg1"/>
              </a:solidFill>
            </a:endParaRPr>
          </a:p>
          <a:p>
            <a:r>
              <a:rPr lang="sr-Cyrl-RS" sz="2600" dirty="0">
                <a:solidFill>
                  <a:schemeClr val="bg1"/>
                </a:solidFill>
              </a:rPr>
              <a:t>Првобитно с</a:t>
            </a:r>
            <a:r>
              <a:rPr lang="sr-Latn-RS" sz="2600" dirty="0">
                <a:solidFill>
                  <a:schemeClr val="bg1"/>
                </a:solidFill>
              </a:rPr>
              <a:t>мештена </a:t>
            </a:r>
            <a:r>
              <a:rPr lang="sr-Cyrl-RS" sz="2600" dirty="0">
                <a:solidFill>
                  <a:schemeClr val="bg1"/>
                </a:solidFill>
              </a:rPr>
              <a:t>у </a:t>
            </a:r>
            <a:r>
              <a:rPr lang="sr-Latn-RS" sz="2600" dirty="0">
                <a:solidFill>
                  <a:schemeClr val="bg1"/>
                </a:solidFill>
              </a:rPr>
              <a:t>Бранковој улици</a:t>
            </a:r>
            <a:r>
              <a:rPr lang="sr-Cyrl-RS" sz="2600" dirty="0">
                <a:solidFill>
                  <a:schemeClr val="bg1"/>
                </a:solidFill>
              </a:rPr>
              <a:t>, а од 2017. године на новој адреси у улици Војислава Илића 88.</a:t>
            </a:r>
            <a:endParaRPr lang="sr-Cyrl-C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479530" cy="614366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600" dirty="0">
                <a:solidFill>
                  <a:schemeClr val="bg1"/>
                </a:solidFill>
              </a:rPr>
              <a:t>    За </a:t>
            </a:r>
            <a:r>
              <a:rPr lang="sr-Cyrl-RS" sz="2600" dirty="0">
                <a:solidFill>
                  <a:schemeClr val="bg1"/>
                </a:solidFill>
              </a:rPr>
              <a:t>уметнички надарене естете</a:t>
            </a:r>
            <a:r>
              <a:rPr lang="ru-RU" sz="2600" dirty="0">
                <a:solidFill>
                  <a:schemeClr val="bg1"/>
                </a:solidFill>
              </a:rPr>
              <a:t> који  воле моду и дизајн постоје два усмерења:</a:t>
            </a:r>
            <a:endParaRPr lang="en-US" sz="2600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ru-RU" sz="2600" dirty="0">
              <a:solidFill>
                <a:schemeClr val="bg1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sr-Cyrl-CS" sz="2600" b="1" i="1" dirty="0">
                <a:solidFill>
                  <a:schemeClr val="bg1"/>
                </a:solidFill>
              </a:rPr>
              <a:t>Дизајнер производа од коже и</a:t>
            </a:r>
            <a:endParaRPr lang="en-US" sz="2600" b="1" i="1" dirty="0">
              <a:solidFill>
                <a:schemeClr val="bg1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sr-Cyrl-CS" sz="2600" b="1" i="1" dirty="0">
                <a:solidFill>
                  <a:schemeClr val="bg1"/>
                </a:solidFill>
              </a:rPr>
              <a:t>Техничар-моделар коже</a:t>
            </a:r>
          </a:p>
          <a:p>
            <a:pPr algn="just">
              <a:buNone/>
            </a:pPr>
            <a:r>
              <a:rPr lang="sr-Cyrl-RS" sz="2600" dirty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sr-Cyrl-RS" sz="2600" dirty="0">
                <a:solidFill>
                  <a:schemeClr val="bg1"/>
                </a:solidFill>
              </a:rPr>
              <a:t>    За оне који брину о екологији и желе да се баве све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sr-Cyrl-RS" sz="2600" dirty="0">
                <a:solidFill>
                  <a:schemeClr val="bg1"/>
                </a:solidFill>
              </a:rPr>
              <a:t>перспективнијом заштитом животне средине</a:t>
            </a:r>
            <a:r>
              <a:rPr lang="en-US" sz="2600" dirty="0">
                <a:solidFill>
                  <a:schemeClr val="bg1"/>
                </a:solidFill>
              </a:rPr>
              <a:t>:</a:t>
            </a:r>
          </a:p>
          <a:p>
            <a:pPr algn="just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algn="just">
              <a:buClr>
                <a:srgbClr val="068869"/>
              </a:buClr>
              <a:buBlip>
                <a:blip r:embed="rId2"/>
              </a:buBlip>
            </a:pPr>
            <a:r>
              <a:rPr lang="en-US" sz="2600" b="1" i="1" dirty="0">
                <a:solidFill>
                  <a:schemeClr val="bg1"/>
                </a:solidFill>
              </a:rPr>
              <a:t>Te</a:t>
            </a:r>
            <a:r>
              <a:rPr lang="sr-Cyrl-CS" sz="2600" b="1" i="1" dirty="0">
                <a:solidFill>
                  <a:schemeClr val="bg1"/>
                </a:solidFill>
              </a:rPr>
              <a:t>хничар за заштиту животне средине</a:t>
            </a:r>
            <a:endParaRPr lang="en-US" sz="2600" b="1" i="1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2600" b="1" i="1" dirty="0">
                <a:solidFill>
                  <a:schemeClr val="bg1"/>
                </a:solidFill>
              </a:rPr>
              <a:t>  </a:t>
            </a:r>
          </a:p>
          <a:p>
            <a:pPr algn="just">
              <a:buNone/>
            </a:pPr>
            <a:r>
              <a:rPr lang="en-US" sz="2600" b="1" i="1" dirty="0">
                <a:solidFill>
                  <a:schemeClr val="bg1"/>
                </a:solidFill>
              </a:rPr>
              <a:t> </a:t>
            </a:r>
            <a:r>
              <a:rPr lang="sr-Cyrl-RS" sz="2600" b="1" i="1" dirty="0">
                <a:solidFill>
                  <a:schemeClr val="bg1"/>
                </a:solidFill>
              </a:rPr>
              <a:t>   </a:t>
            </a:r>
            <a:r>
              <a:rPr lang="sr-Cyrl-CS" sz="2600" dirty="0">
                <a:solidFill>
                  <a:schemeClr val="bg1"/>
                </a:solidFill>
              </a:rPr>
              <a:t>А за оне вештије који желе да се баве традиционалним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sr-Cyrl-CS" sz="2600" dirty="0">
                <a:solidFill>
                  <a:schemeClr val="bg1"/>
                </a:solidFill>
              </a:rPr>
              <a:t>занимањима ту су трогодишњи профили</a:t>
            </a:r>
            <a:r>
              <a:rPr lang="en-US" sz="2600" dirty="0">
                <a:solidFill>
                  <a:schemeClr val="bg1"/>
                </a:solidFill>
              </a:rPr>
              <a:t>:</a:t>
            </a:r>
          </a:p>
          <a:p>
            <a:pPr algn="just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algn="just">
              <a:buClr>
                <a:srgbClr val="9A0000"/>
              </a:buClr>
              <a:buBlip>
                <a:blip r:embed="rId2"/>
              </a:buBlip>
            </a:pPr>
            <a:r>
              <a:rPr lang="sr-Cyrl-RS" sz="2600" b="1" i="1" dirty="0">
                <a:solidFill>
                  <a:schemeClr val="bg1"/>
                </a:solidFill>
              </a:rPr>
              <a:t>Обућар</a:t>
            </a:r>
            <a:endParaRPr lang="en-US" sz="2600" b="1" i="1" dirty="0">
              <a:solidFill>
                <a:schemeClr val="bg1"/>
              </a:solidFill>
            </a:endParaRPr>
          </a:p>
          <a:p>
            <a:pPr algn="just">
              <a:buClr>
                <a:srgbClr val="C00000"/>
              </a:buClr>
              <a:buBlip>
                <a:blip r:embed="rId2"/>
              </a:buBlip>
            </a:pPr>
            <a:r>
              <a:rPr lang="sr-Cyrl-RS" sz="2600" b="1" i="1" dirty="0">
                <a:solidFill>
                  <a:schemeClr val="bg1"/>
                </a:solidFill>
              </a:rPr>
              <a:t>Галантериста</a:t>
            </a:r>
            <a:r>
              <a:rPr lang="en-US" sz="2600" b="1" i="1" dirty="0">
                <a:solidFill>
                  <a:schemeClr val="bg1"/>
                </a:solidFill>
              </a:rPr>
              <a:t> </a:t>
            </a:r>
            <a:endParaRPr lang="sr-Cyrl-RS" sz="2600" b="1" i="1" dirty="0">
              <a:solidFill>
                <a:schemeClr val="bg1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sr-Cyrl-RS" sz="2600" b="1" i="1" dirty="0">
                <a:solidFill>
                  <a:schemeClr val="bg1"/>
                </a:solidFill>
              </a:rPr>
              <a:t>Конфекционар коже и крзна</a:t>
            </a:r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79296" cy="864096"/>
          </a:xfrm>
        </p:spPr>
        <p:txBody>
          <a:bodyPr>
            <a:normAutofit fontScale="90000"/>
          </a:bodyPr>
          <a:lstStyle/>
          <a:p>
            <a:r>
              <a:rPr lang="sr-Cyrl-CS" b="1" i="1" dirty="0">
                <a:solidFill>
                  <a:schemeClr val="bg1"/>
                </a:solidFill>
              </a:rPr>
              <a:t>Техничар дизајна производа од коже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7158" y="1340769"/>
            <a:ext cx="8229600" cy="50886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sz="2600" dirty="0">
                <a:solidFill>
                  <a:schemeClr val="bg1"/>
                </a:solidFill>
              </a:rPr>
              <a:t>Ако желите да направите први корак у освајању модног света и модног дизајна ово је право занимање за вас</a:t>
            </a:r>
            <a:r>
              <a:rPr lang="ru-RU" sz="2600" dirty="0">
                <a:solidFill>
                  <a:schemeClr val="bg1"/>
                </a:solidFill>
              </a:rPr>
              <a:t>.  </a:t>
            </a:r>
          </a:p>
          <a:p>
            <a:pPr algn="just"/>
            <a:r>
              <a:rPr lang="ru-RU" sz="2600" dirty="0">
                <a:solidFill>
                  <a:schemeClr val="bg1"/>
                </a:solidFill>
              </a:rPr>
              <a:t>Професија модног дизајнера је данас једна од најатрактивнијих занимања на свету. </a:t>
            </a:r>
          </a:p>
          <a:p>
            <a:pPr algn="just"/>
            <a:r>
              <a:rPr lang="ru-RU" sz="2600" dirty="0">
                <a:solidFill>
                  <a:schemeClr val="bg1"/>
                </a:solidFill>
              </a:rPr>
              <a:t>Ученици овог образовног профила у току школовања уче да развијају своју креативност кроз дизајнирање одеће, галантерије и обуће, али и да на часовима практичне наставе самостално израђују своје моделе из колекције.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Велики део наставе одвија се у кабинетима за уметничке предмете и практичан рад , али и у модним кућама и атељеима у виду блок наставе. 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Посао модног дизајнера подразумева самостални или тимски рад у модним кућама или атељеима где настају модне колекције.</a:t>
            </a: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7158" y="1412777"/>
            <a:ext cx="8229600" cy="5016620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2600" dirty="0">
                <a:solidFill>
                  <a:schemeClr val="bg1"/>
                </a:solidFill>
              </a:rPr>
              <a:t>Наши ученици су, у току 2019.године, учествовали у интернационалном пројекту који је финансиран из фонда Европске уније ЕРАЗМУС +.</a:t>
            </a:r>
          </a:p>
          <a:p>
            <a:pPr algn="just"/>
            <a:r>
              <a:rPr lang="sr-Cyrl-RS" sz="2600" dirty="0">
                <a:solidFill>
                  <a:schemeClr val="bg1"/>
                </a:solidFill>
              </a:rPr>
              <a:t> у оквиру пројекта, део наставе обављали су у реномираним грчким фирмама у Солуну, које се баве израдом одеће, обуће и галантерије од коже и крзна.</a:t>
            </a:r>
          </a:p>
          <a:p>
            <a:pPr algn="just"/>
            <a:r>
              <a:rPr lang="sr-Cyrl-RS" sz="2600" dirty="0">
                <a:solidFill>
                  <a:schemeClr val="bg1"/>
                </a:solidFill>
              </a:rPr>
              <a:t>Имали су могућност да се упознају са најновијим технологијама  у оквиру модне индустрије.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Овај интернационални пројекат је високо оцењен као врло успешан резултат знања и умећа ученика и наставника наше школе који су у њему учествовали.</a:t>
            </a:r>
          </a:p>
          <a:p>
            <a:pPr algn="just"/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260648"/>
            <a:ext cx="85792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b="1" i="1" dirty="0">
                <a:solidFill>
                  <a:schemeClr val="bg1"/>
                </a:solidFill>
              </a:rPr>
              <a:t>Техничар дизајна производа од коже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8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Радови ученика наше школе и неки од реализованих модела на овом образовном профилу.</a:t>
            </a:r>
            <a:br>
              <a:rPr lang="sr-Latn-RS" dirty="0"/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0298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543"/>
            <a:ext cx="3783590" cy="6392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394387" cy="637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1" y="225680"/>
            <a:ext cx="4248472" cy="6317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5680"/>
            <a:ext cx="4240461" cy="629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8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604867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13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713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Техничка школа за дизајн коже</vt:lpstr>
      <vt:lpstr>PowerPoint Presentation</vt:lpstr>
      <vt:lpstr>Техничар дизајна производа од коже</vt:lpstr>
      <vt:lpstr>PowerPoint Presentation</vt:lpstr>
      <vt:lpstr>Радови ученика наше школе и неки од реализованих модела на овом образовном профилу. </vt:lpstr>
      <vt:lpstr>PowerPoint Presentation</vt:lpstr>
      <vt:lpstr>PowerPoint Presentation</vt:lpstr>
      <vt:lpstr>PowerPoint Presentation</vt:lpstr>
      <vt:lpstr>PowerPoint Presentation</vt:lpstr>
      <vt:lpstr> Обућар, галантериста, конфекционар коже и крзна трогодишња занимања </vt:lpstr>
      <vt:lpstr>Teхничар за заштиту животне средине</vt:lpstr>
      <vt:lpstr>Teхничар за заштиту животне средине</vt:lpstr>
      <vt:lpstr>Еколози у лабораторији</vt:lpstr>
      <vt:lpstr>Настава у блоку</vt:lpstr>
      <vt:lpstr>Конкурс за упис у средњу школу 2025/2026</vt:lpstr>
      <vt:lpstr>PowerPoint Presentation</vt:lpstr>
      <vt:lpstr>Добродошли у нашу школу!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Andrejic</dc:creator>
  <cp:lastModifiedBy>Milos Todorovic</cp:lastModifiedBy>
  <cp:revision>79</cp:revision>
  <dcterms:created xsi:type="dcterms:W3CDTF">2020-05-25T14:04:46Z</dcterms:created>
  <dcterms:modified xsi:type="dcterms:W3CDTF">2025-05-07T12:15:14Z</dcterms:modified>
</cp:coreProperties>
</file>